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lay" charset="1" panose="00000500000000000000"/>
      <p:regular r:id="rId21"/>
    </p:embeddedFont>
    <p:embeddedFont>
      <p:font typeface="Play Bold" charset="1" panose="00000800000000000000"/>
      <p:regular r:id="rId22"/>
    </p:embeddedFon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24403" y="2749043"/>
            <a:ext cx="7411749" cy="7752270"/>
          </a:xfrm>
          <a:custGeom>
            <a:avLst/>
            <a:gdLst/>
            <a:ahLst/>
            <a:cxnLst/>
            <a:rect r="r" b="b" t="t" l="l"/>
            <a:pathLst>
              <a:path h="7752270" w="7411749">
                <a:moveTo>
                  <a:pt x="0" y="0"/>
                </a:moveTo>
                <a:lnTo>
                  <a:pt x="7411749" y="0"/>
                </a:lnTo>
                <a:lnTo>
                  <a:pt x="7411749" y="7752270"/>
                </a:lnTo>
                <a:lnTo>
                  <a:pt x="0" y="7752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653231" y="-1638698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99253"/>
            <a:ext cx="4387946" cy="512732"/>
            <a:chOff x="0" y="0"/>
            <a:chExt cx="5850594" cy="68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3643" cy="683643"/>
            </a:xfrm>
            <a:custGeom>
              <a:avLst/>
              <a:gdLst/>
              <a:ahLst/>
              <a:cxnLst/>
              <a:rect r="r" b="b" t="t" l="l"/>
              <a:pathLst>
                <a:path h="683643" w="683643">
                  <a:moveTo>
                    <a:pt x="0" y="0"/>
                  </a:moveTo>
                  <a:lnTo>
                    <a:pt x="683643" y="0"/>
                  </a:lnTo>
                  <a:lnTo>
                    <a:pt x="683643" y="683643"/>
                  </a:lnTo>
                  <a:lnTo>
                    <a:pt x="0" y="683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56381" y="112567"/>
              <a:ext cx="4894213" cy="41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14"/>
                </a:lnSpc>
              </a:pPr>
              <a:r>
                <a:rPr lang="en-US" sz="1867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ShivX Cloud Automation Solutions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009871"/>
            <a:ext cx="11207743" cy="5034484"/>
            <a:chOff x="0" y="0"/>
            <a:chExt cx="14943657" cy="671264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1925"/>
              <a:ext cx="14943657" cy="48383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269"/>
                </a:lnSpc>
              </a:pPr>
              <a:r>
                <a:rPr lang="en-US" b="true" sz="9269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ShivX – Building Smart, Redundant Cloud Infrastructure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231635"/>
              <a:ext cx="13710835" cy="1481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33"/>
                </a:lnSpc>
                <a:spcBef>
                  <a:spcPct val="0"/>
                </a:spcBef>
              </a:pPr>
              <a:r>
                <a:rPr lang="en-US" sz="3238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Automate servers, security, networks, and workstations in one app to enhance efficiency and reliability.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096113" y="699253"/>
            <a:ext cx="6576000" cy="6824151"/>
          </a:xfrm>
          <a:custGeom>
            <a:avLst/>
            <a:gdLst/>
            <a:ahLst/>
            <a:cxnLst/>
            <a:rect r="r" b="b" t="t" l="l"/>
            <a:pathLst>
              <a:path h="6824151" w="6576000">
                <a:moveTo>
                  <a:pt x="0" y="0"/>
                </a:moveTo>
                <a:lnTo>
                  <a:pt x="6576000" y="0"/>
                </a:lnTo>
                <a:lnTo>
                  <a:pt x="6576000" y="6824151"/>
                </a:lnTo>
                <a:lnTo>
                  <a:pt x="0" y="6824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05954" y="4467225"/>
            <a:ext cx="4999368" cy="4992706"/>
            <a:chOff x="0" y="0"/>
            <a:chExt cx="6671310" cy="66624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71310" cy="6662420"/>
            </a:xfrm>
            <a:custGeom>
              <a:avLst/>
              <a:gdLst/>
              <a:ahLst/>
              <a:cxnLst/>
              <a:rect r="r" b="b" t="t" l="l"/>
              <a:pathLst>
                <a:path h="6662420" w="6671310">
                  <a:moveTo>
                    <a:pt x="3340100" y="3331210"/>
                  </a:moveTo>
                  <a:lnTo>
                    <a:pt x="3329940" y="3331210"/>
                  </a:lnTo>
                  <a:lnTo>
                    <a:pt x="3329940" y="0"/>
                  </a:lnTo>
                  <a:cubicBezTo>
                    <a:pt x="1490980" y="0"/>
                    <a:pt x="0" y="1490980"/>
                    <a:pt x="0" y="3331210"/>
                  </a:cubicBezTo>
                  <a:cubicBezTo>
                    <a:pt x="0" y="5171440"/>
                    <a:pt x="1490980" y="6662420"/>
                    <a:pt x="3331210" y="6662420"/>
                  </a:cubicBezTo>
                  <a:lnTo>
                    <a:pt x="3340100" y="6662420"/>
                  </a:lnTo>
                  <a:cubicBezTo>
                    <a:pt x="5180330" y="6662420"/>
                    <a:pt x="6671310" y="5171440"/>
                    <a:pt x="6671310" y="3331210"/>
                  </a:cubicBezTo>
                  <a:lnTo>
                    <a:pt x="3340100" y="3331210"/>
                  </a:lnTo>
                  <a:close/>
                </a:path>
              </a:pathLst>
            </a:custGeom>
            <a:blipFill>
              <a:blip r:embed="rId8"/>
              <a:stretch>
                <a:fillRect l="-24946" t="0" r="-2494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76512" y="8869834"/>
            <a:ext cx="4340134" cy="64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14"/>
              </a:lnSpc>
            </a:pPr>
            <a:r>
              <a:rPr lang="en-US" sz="1867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April 27, 2025 at 10:00 A.M. Online Webinar, join us to learn more!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117672" y="-19667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7976" y="1658542"/>
            <a:ext cx="9323039" cy="6967932"/>
            <a:chOff x="0" y="0"/>
            <a:chExt cx="12430718" cy="92905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3071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Designing a robust network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59551"/>
              <a:ext cx="12430718" cy="325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0"/>
                </a:lnSpc>
              </a:pPr>
              <a:r>
                <a:rPr lang="en-US" sz="50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Effective Network Design for Enhanced VPC Setup, VPNs, and Load Balancing Strategies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62347"/>
              <a:ext cx="12430718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A well-structured network is crucial for seamless cloud operations.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219841"/>
              <a:ext cx="12430718" cy="2070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Implementing a </a:t>
              </a:r>
              <a:r>
                <a:rPr lang="en-US" b="true" sz="240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Virtual Private Cloud (VPC)</a:t>
              </a:r>
              <a:r>
                <a:rPr lang="en-US" sz="24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 allows for secure and isolated network environments, while VPNs ensure secure connections, and load balancing optimizes resource distribution for enhanced performance and reliability.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964650"/>
              <a:ext cx="12430718" cy="0"/>
            </a:xfrm>
            <a:prstGeom prst="line">
              <a:avLst/>
            </a:prstGeom>
            <a:ln cap="rnd" w="12700">
              <a:solidFill>
                <a:srgbClr val="E4E2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63852" y="1028700"/>
            <a:ext cx="4352508" cy="8229600"/>
            <a:chOff x="0" y="0"/>
            <a:chExt cx="3371850" cy="637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33464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346450">
                  <a:moveTo>
                    <a:pt x="3346450" y="6350000"/>
                  </a:moveTo>
                  <a:lnTo>
                    <a:pt x="1403350" y="6350000"/>
                  </a:lnTo>
                  <a:cubicBezTo>
                    <a:pt x="628650" y="6350000"/>
                    <a:pt x="0" y="5721350"/>
                    <a:pt x="0" y="4946650"/>
                  </a:cubicBezTo>
                  <a:lnTo>
                    <a:pt x="0" y="0"/>
                  </a:lnTo>
                  <a:lnTo>
                    <a:pt x="1849120" y="0"/>
                  </a:lnTo>
                  <a:cubicBezTo>
                    <a:pt x="2675890" y="0"/>
                    <a:pt x="3346450" y="670560"/>
                    <a:pt x="3346450" y="1497330"/>
                  </a:cubicBezTo>
                  <a:lnTo>
                    <a:pt x="3346450" y="6350000"/>
                  </a:lnTo>
                  <a:lnTo>
                    <a:pt x="3346450" y="6350000"/>
                  </a:lnTo>
                  <a:close/>
                </a:path>
              </a:pathLst>
            </a:custGeom>
            <a:blipFill>
              <a:blip r:embed="rId6"/>
              <a:stretch>
                <a:fillRect l="-112182" t="0" r="-112182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71850" cy="6375400"/>
            </a:xfrm>
            <a:custGeom>
              <a:avLst/>
              <a:gdLst/>
              <a:ahLst/>
              <a:cxnLst/>
              <a:rect r="r" b="b" t="t" l="l"/>
              <a:pathLst>
                <a:path h="6375400" w="3371850">
                  <a:moveTo>
                    <a:pt x="3371850" y="6375400"/>
                  </a:moveTo>
                  <a:lnTo>
                    <a:pt x="1416050" y="6375400"/>
                  </a:lnTo>
                  <a:cubicBezTo>
                    <a:pt x="635000" y="6375400"/>
                    <a:pt x="0" y="5740400"/>
                    <a:pt x="0" y="4959350"/>
                  </a:cubicBezTo>
                  <a:lnTo>
                    <a:pt x="0" y="0"/>
                  </a:lnTo>
                  <a:lnTo>
                    <a:pt x="1861820" y="0"/>
                  </a:lnTo>
                  <a:cubicBezTo>
                    <a:pt x="2694940" y="0"/>
                    <a:pt x="3371850" y="676910"/>
                    <a:pt x="3371850" y="1510030"/>
                  </a:cubicBezTo>
                  <a:lnTo>
                    <a:pt x="3371850" y="6375400"/>
                  </a:lnTo>
                  <a:lnTo>
                    <a:pt x="3371850" y="6375400"/>
                  </a:lnTo>
                  <a:close/>
                  <a:moveTo>
                    <a:pt x="25400" y="25400"/>
                  </a:moveTo>
                  <a:lnTo>
                    <a:pt x="25400" y="4959350"/>
                  </a:lnTo>
                  <a:cubicBezTo>
                    <a:pt x="25400" y="5726430"/>
                    <a:pt x="648970" y="6350000"/>
                    <a:pt x="1416050" y="6350000"/>
                  </a:cubicBezTo>
                  <a:lnTo>
                    <a:pt x="3345180" y="6350000"/>
                  </a:lnTo>
                  <a:lnTo>
                    <a:pt x="3345180" y="1510030"/>
                  </a:lnTo>
                  <a:cubicBezTo>
                    <a:pt x="3346450" y="690880"/>
                    <a:pt x="2679700" y="25400"/>
                    <a:pt x="1861820" y="25400"/>
                  </a:cubicBezTo>
                  <a:lnTo>
                    <a:pt x="25400" y="25400"/>
                  </a:lnTo>
                  <a:close/>
                </a:path>
              </a:pathLst>
            </a:custGeom>
            <a:solidFill>
              <a:srgbClr val="E4E2D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117672" y="-19667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7976" y="2062311"/>
            <a:ext cx="9323039" cy="6160394"/>
            <a:chOff x="0" y="0"/>
            <a:chExt cx="12430718" cy="82138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30718" cy="631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96"/>
                </a:lnSpc>
              </a:pPr>
              <a:r>
                <a:rPr lang="en-US" b="true" sz="308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Simplifying Infrastructure Management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43676"/>
              <a:ext cx="12430718" cy="298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931"/>
                </a:lnSpc>
              </a:pPr>
              <a:r>
                <a:rPr lang="en-US" sz="4562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Client Dashboard: A User-Friendly Interface for Efficient Infrastructure Management and Monitoring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168130"/>
              <a:ext cx="12430718" cy="1341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04"/>
                </a:lnSpc>
              </a:pPr>
              <a:r>
                <a:rPr lang="en-US" sz="308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The Client Dashboard provides an </a:t>
              </a:r>
              <a:r>
                <a:rPr lang="en-US" b="true" sz="308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intuitive interface</a:t>
              </a:r>
              <a:r>
                <a:rPr lang="en-US" sz="308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 designed for seamless infrastructure management.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886381"/>
              <a:ext cx="12430718" cy="1327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56"/>
                </a:lnSpc>
              </a:pPr>
              <a:r>
                <a:rPr lang="en-US" sz="2043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With features like real-time monitoring, user-friendly navigation, and comprehensive analytics, users can efficiently manage their cloud resources and infrastructure, enhancing operational efficiency and reducing response times.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679959"/>
              <a:ext cx="12430718" cy="0"/>
            </a:xfrm>
            <a:prstGeom prst="line">
              <a:avLst/>
            </a:prstGeom>
            <a:ln cap="rnd" w="12700">
              <a:solidFill>
                <a:srgbClr val="E4E2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63852" y="1028700"/>
            <a:ext cx="4352508" cy="8229600"/>
            <a:chOff x="0" y="0"/>
            <a:chExt cx="3371850" cy="637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33464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346450">
                  <a:moveTo>
                    <a:pt x="3346450" y="6350000"/>
                  </a:moveTo>
                  <a:lnTo>
                    <a:pt x="1403350" y="6350000"/>
                  </a:lnTo>
                  <a:cubicBezTo>
                    <a:pt x="628650" y="6350000"/>
                    <a:pt x="0" y="5721350"/>
                    <a:pt x="0" y="4946650"/>
                  </a:cubicBezTo>
                  <a:lnTo>
                    <a:pt x="0" y="0"/>
                  </a:lnTo>
                  <a:lnTo>
                    <a:pt x="1849120" y="0"/>
                  </a:lnTo>
                  <a:cubicBezTo>
                    <a:pt x="2675890" y="0"/>
                    <a:pt x="3346450" y="670560"/>
                    <a:pt x="3346450" y="1497330"/>
                  </a:cubicBezTo>
                  <a:lnTo>
                    <a:pt x="3346450" y="6350000"/>
                  </a:lnTo>
                  <a:lnTo>
                    <a:pt x="3346450" y="6350000"/>
                  </a:lnTo>
                  <a:close/>
                </a:path>
              </a:pathLst>
            </a:custGeom>
            <a:blipFill>
              <a:blip r:embed="rId6"/>
              <a:stretch>
                <a:fillRect l="-92403" t="0" r="-9240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71850" cy="6375400"/>
            </a:xfrm>
            <a:custGeom>
              <a:avLst/>
              <a:gdLst/>
              <a:ahLst/>
              <a:cxnLst/>
              <a:rect r="r" b="b" t="t" l="l"/>
              <a:pathLst>
                <a:path h="6375400" w="3371850">
                  <a:moveTo>
                    <a:pt x="3371850" y="6375400"/>
                  </a:moveTo>
                  <a:lnTo>
                    <a:pt x="1416050" y="6375400"/>
                  </a:lnTo>
                  <a:cubicBezTo>
                    <a:pt x="635000" y="6375400"/>
                    <a:pt x="0" y="5740400"/>
                    <a:pt x="0" y="4959350"/>
                  </a:cubicBezTo>
                  <a:lnTo>
                    <a:pt x="0" y="0"/>
                  </a:lnTo>
                  <a:lnTo>
                    <a:pt x="1861820" y="0"/>
                  </a:lnTo>
                  <a:cubicBezTo>
                    <a:pt x="2694940" y="0"/>
                    <a:pt x="3371850" y="676910"/>
                    <a:pt x="3371850" y="1510030"/>
                  </a:cubicBezTo>
                  <a:lnTo>
                    <a:pt x="3371850" y="6375400"/>
                  </a:lnTo>
                  <a:lnTo>
                    <a:pt x="3371850" y="6375400"/>
                  </a:lnTo>
                  <a:close/>
                  <a:moveTo>
                    <a:pt x="25400" y="25400"/>
                  </a:moveTo>
                  <a:lnTo>
                    <a:pt x="25400" y="4959350"/>
                  </a:lnTo>
                  <a:cubicBezTo>
                    <a:pt x="25400" y="5726430"/>
                    <a:pt x="648970" y="6350000"/>
                    <a:pt x="1416050" y="6350000"/>
                  </a:cubicBezTo>
                  <a:lnTo>
                    <a:pt x="3345180" y="6350000"/>
                  </a:lnTo>
                  <a:lnTo>
                    <a:pt x="3345180" y="1510030"/>
                  </a:lnTo>
                  <a:cubicBezTo>
                    <a:pt x="3346450" y="690880"/>
                    <a:pt x="2679700" y="25400"/>
                    <a:pt x="1861820" y="25400"/>
                  </a:cubicBezTo>
                  <a:lnTo>
                    <a:pt x="25400" y="25400"/>
                  </a:lnTo>
                  <a:close/>
                </a:path>
              </a:pathLst>
            </a:custGeom>
            <a:solidFill>
              <a:srgbClr val="E4E2D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117672" y="-19667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7976" y="1853804"/>
            <a:ext cx="9323039" cy="6577407"/>
            <a:chOff x="0" y="0"/>
            <a:chExt cx="12430718" cy="87698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3071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Use Case Example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59551"/>
              <a:ext cx="12430718" cy="325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0"/>
                </a:lnSpc>
              </a:pPr>
              <a:r>
                <a:rPr lang="en-US" sz="50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Deploying a Secure Web App in Just 5 Minutes through ShivX Automation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62347"/>
              <a:ext cx="12430718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With ShivX, deploying a secure web app takes only minutes, allowing rapid market entry.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219841"/>
              <a:ext cx="12430718" cy="1550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Our platform automates all necessary configurations, seamlessly integrating security and monitoring features to ensure that your application is not only live but also secure against potential threats.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964650"/>
              <a:ext cx="12430718" cy="0"/>
            </a:xfrm>
            <a:prstGeom prst="line">
              <a:avLst/>
            </a:prstGeom>
            <a:ln cap="rnd" w="12700">
              <a:solidFill>
                <a:srgbClr val="E4E2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63852" y="1028700"/>
            <a:ext cx="4352508" cy="8229600"/>
            <a:chOff x="0" y="0"/>
            <a:chExt cx="3371850" cy="637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33464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346450">
                  <a:moveTo>
                    <a:pt x="3346450" y="6350000"/>
                  </a:moveTo>
                  <a:lnTo>
                    <a:pt x="1403350" y="6350000"/>
                  </a:lnTo>
                  <a:cubicBezTo>
                    <a:pt x="628650" y="6350000"/>
                    <a:pt x="0" y="5721350"/>
                    <a:pt x="0" y="4946650"/>
                  </a:cubicBezTo>
                  <a:lnTo>
                    <a:pt x="0" y="0"/>
                  </a:lnTo>
                  <a:lnTo>
                    <a:pt x="1849120" y="0"/>
                  </a:lnTo>
                  <a:cubicBezTo>
                    <a:pt x="2675890" y="0"/>
                    <a:pt x="3346450" y="670560"/>
                    <a:pt x="3346450" y="1497330"/>
                  </a:cubicBezTo>
                  <a:lnTo>
                    <a:pt x="3346450" y="6350000"/>
                  </a:lnTo>
                  <a:lnTo>
                    <a:pt x="3346450" y="6350000"/>
                  </a:lnTo>
                  <a:close/>
                </a:path>
              </a:pathLst>
            </a:custGeom>
            <a:blipFill>
              <a:blip r:embed="rId6"/>
              <a:stretch>
                <a:fillRect l="-92403" t="0" r="-9240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71850" cy="6375400"/>
            </a:xfrm>
            <a:custGeom>
              <a:avLst/>
              <a:gdLst/>
              <a:ahLst/>
              <a:cxnLst/>
              <a:rect r="r" b="b" t="t" l="l"/>
              <a:pathLst>
                <a:path h="6375400" w="3371850">
                  <a:moveTo>
                    <a:pt x="3371850" y="6375400"/>
                  </a:moveTo>
                  <a:lnTo>
                    <a:pt x="1416050" y="6375400"/>
                  </a:lnTo>
                  <a:cubicBezTo>
                    <a:pt x="635000" y="6375400"/>
                    <a:pt x="0" y="5740400"/>
                    <a:pt x="0" y="4959350"/>
                  </a:cubicBezTo>
                  <a:lnTo>
                    <a:pt x="0" y="0"/>
                  </a:lnTo>
                  <a:lnTo>
                    <a:pt x="1861820" y="0"/>
                  </a:lnTo>
                  <a:cubicBezTo>
                    <a:pt x="2694940" y="0"/>
                    <a:pt x="3371850" y="676910"/>
                    <a:pt x="3371850" y="1510030"/>
                  </a:cubicBezTo>
                  <a:lnTo>
                    <a:pt x="3371850" y="6375400"/>
                  </a:lnTo>
                  <a:lnTo>
                    <a:pt x="3371850" y="6375400"/>
                  </a:lnTo>
                  <a:close/>
                  <a:moveTo>
                    <a:pt x="25400" y="25400"/>
                  </a:moveTo>
                  <a:lnTo>
                    <a:pt x="25400" y="4959350"/>
                  </a:lnTo>
                  <a:cubicBezTo>
                    <a:pt x="25400" y="5726430"/>
                    <a:pt x="648970" y="6350000"/>
                    <a:pt x="1416050" y="6350000"/>
                  </a:cubicBezTo>
                  <a:lnTo>
                    <a:pt x="3345180" y="6350000"/>
                  </a:lnTo>
                  <a:lnTo>
                    <a:pt x="3345180" y="1510030"/>
                  </a:lnTo>
                  <a:cubicBezTo>
                    <a:pt x="3346450" y="690880"/>
                    <a:pt x="2679700" y="25400"/>
                    <a:pt x="1861820" y="25400"/>
                  </a:cubicBezTo>
                  <a:lnTo>
                    <a:pt x="25400" y="25400"/>
                  </a:lnTo>
                  <a:close/>
                </a:path>
              </a:pathLst>
            </a:custGeom>
            <a:solidFill>
              <a:srgbClr val="E4E2D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117672" y="-19667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7976" y="1923059"/>
            <a:ext cx="9323039" cy="6438897"/>
            <a:chOff x="0" y="0"/>
            <a:chExt cx="12430718" cy="85851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30718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76"/>
                </a:lnSpc>
              </a:pPr>
              <a:r>
                <a:rPr lang="en-US" b="true" sz="298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Key Benefits of Automation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18276"/>
              <a:ext cx="12430718" cy="3212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378"/>
                </a:lnSpc>
              </a:pPr>
              <a:r>
                <a:rPr lang="en-US" sz="4906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ShivX Provides Seamless One-Click Deployment with Integrated Security for Optimal Performance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375034"/>
              <a:ext cx="12430718" cy="1283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4"/>
                </a:lnSpc>
              </a:pPr>
              <a:r>
                <a:rPr lang="en-US" sz="298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With ShivX, users experience </a:t>
              </a:r>
              <a:r>
                <a:rPr lang="en-US" b="true" sz="298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swift and efficient setup</a:t>
              </a:r>
              <a:r>
                <a:rPr lang="en-US" sz="298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 of cloud infrastructure, ensuring minimal downtime.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044179"/>
              <a:ext cx="12430718" cy="1541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1"/>
                </a:lnSpc>
              </a:pPr>
              <a:r>
                <a:rPr lang="en-US" sz="237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Our platform offers </a:t>
              </a:r>
              <a:r>
                <a:rPr lang="en-US" b="true" sz="237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robust built-in security features</a:t>
              </a:r>
              <a:r>
                <a:rPr lang="en-US" sz="237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 that protect against vulnerabilities, giving clients peace of mind while simplifying their cloud management processes.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877338"/>
              <a:ext cx="12430718" cy="0"/>
            </a:xfrm>
            <a:prstGeom prst="line">
              <a:avLst/>
            </a:prstGeom>
            <a:ln cap="rnd" w="12700">
              <a:solidFill>
                <a:srgbClr val="E4E2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63852" y="1028700"/>
            <a:ext cx="4352508" cy="8229600"/>
            <a:chOff x="0" y="0"/>
            <a:chExt cx="3371850" cy="637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33464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346450">
                  <a:moveTo>
                    <a:pt x="3346450" y="6350000"/>
                  </a:moveTo>
                  <a:lnTo>
                    <a:pt x="1403350" y="6350000"/>
                  </a:lnTo>
                  <a:cubicBezTo>
                    <a:pt x="628650" y="6350000"/>
                    <a:pt x="0" y="5721350"/>
                    <a:pt x="0" y="4946650"/>
                  </a:cubicBezTo>
                  <a:lnTo>
                    <a:pt x="0" y="0"/>
                  </a:lnTo>
                  <a:lnTo>
                    <a:pt x="1849120" y="0"/>
                  </a:lnTo>
                  <a:cubicBezTo>
                    <a:pt x="2675890" y="0"/>
                    <a:pt x="3346450" y="670560"/>
                    <a:pt x="3346450" y="1497330"/>
                  </a:cubicBezTo>
                  <a:lnTo>
                    <a:pt x="3346450" y="6350000"/>
                  </a:lnTo>
                  <a:lnTo>
                    <a:pt x="3346450" y="6350000"/>
                  </a:lnTo>
                  <a:close/>
                </a:path>
              </a:pathLst>
            </a:custGeom>
            <a:blipFill>
              <a:blip r:embed="rId6"/>
              <a:stretch>
                <a:fillRect l="-92403" t="0" r="-9240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71850" cy="6375400"/>
            </a:xfrm>
            <a:custGeom>
              <a:avLst/>
              <a:gdLst/>
              <a:ahLst/>
              <a:cxnLst/>
              <a:rect r="r" b="b" t="t" l="l"/>
              <a:pathLst>
                <a:path h="6375400" w="3371850">
                  <a:moveTo>
                    <a:pt x="3371850" y="6375400"/>
                  </a:moveTo>
                  <a:lnTo>
                    <a:pt x="1416050" y="6375400"/>
                  </a:lnTo>
                  <a:cubicBezTo>
                    <a:pt x="635000" y="6375400"/>
                    <a:pt x="0" y="5740400"/>
                    <a:pt x="0" y="4959350"/>
                  </a:cubicBezTo>
                  <a:lnTo>
                    <a:pt x="0" y="0"/>
                  </a:lnTo>
                  <a:lnTo>
                    <a:pt x="1861820" y="0"/>
                  </a:lnTo>
                  <a:cubicBezTo>
                    <a:pt x="2694940" y="0"/>
                    <a:pt x="3371850" y="676910"/>
                    <a:pt x="3371850" y="1510030"/>
                  </a:cubicBezTo>
                  <a:lnTo>
                    <a:pt x="3371850" y="6375400"/>
                  </a:lnTo>
                  <a:lnTo>
                    <a:pt x="3371850" y="6375400"/>
                  </a:lnTo>
                  <a:close/>
                  <a:moveTo>
                    <a:pt x="25400" y="25400"/>
                  </a:moveTo>
                  <a:lnTo>
                    <a:pt x="25400" y="4959350"/>
                  </a:lnTo>
                  <a:cubicBezTo>
                    <a:pt x="25400" y="5726430"/>
                    <a:pt x="648970" y="6350000"/>
                    <a:pt x="1416050" y="6350000"/>
                  </a:cubicBezTo>
                  <a:lnTo>
                    <a:pt x="3345180" y="6350000"/>
                  </a:lnTo>
                  <a:lnTo>
                    <a:pt x="3345180" y="1510030"/>
                  </a:lnTo>
                  <a:cubicBezTo>
                    <a:pt x="3346450" y="690880"/>
                    <a:pt x="2679700" y="25400"/>
                    <a:pt x="1861820" y="25400"/>
                  </a:cubicBezTo>
                  <a:lnTo>
                    <a:pt x="25400" y="25400"/>
                  </a:lnTo>
                  <a:close/>
                </a:path>
              </a:pathLst>
            </a:custGeom>
            <a:solidFill>
              <a:srgbClr val="E4E2D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34633" y="-34357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74581" y="6089212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2927557" y="7913536"/>
            <a:ext cx="1952122" cy="0"/>
          </a:xfrm>
          <a:prstGeom prst="line">
            <a:avLst/>
          </a:prstGeom>
          <a:ln cap="rnd" w="9525">
            <a:solidFill>
              <a:srgbClr val="E4E2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239844" y="7913536"/>
            <a:ext cx="1952122" cy="0"/>
          </a:xfrm>
          <a:prstGeom prst="line">
            <a:avLst/>
          </a:prstGeom>
          <a:ln cap="rnd" w="9525">
            <a:solidFill>
              <a:srgbClr val="E4E2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6234015" y="7913536"/>
            <a:ext cx="1952122" cy="0"/>
          </a:xfrm>
          <a:prstGeom prst="line">
            <a:avLst/>
          </a:prstGeom>
          <a:ln cap="rnd" w="9525">
            <a:solidFill>
              <a:srgbClr val="E4E2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9679530" y="7913536"/>
            <a:ext cx="1952122" cy="0"/>
          </a:xfrm>
          <a:prstGeom prst="line">
            <a:avLst/>
          </a:prstGeom>
          <a:ln cap="rnd" w="9525">
            <a:solidFill>
              <a:srgbClr val="E4E2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13387707" y="7834545"/>
            <a:ext cx="1952122" cy="0"/>
          </a:xfrm>
          <a:prstGeom prst="line">
            <a:avLst/>
          </a:prstGeom>
          <a:ln cap="rnd" w="9525">
            <a:solidFill>
              <a:srgbClr val="E4E2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574399" y="838200"/>
            <a:ext cx="5569212" cy="4587006"/>
          </a:xfrm>
          <a:custGeom>
            <a:avLst/>
            <a:gdLst/>
            <a:ahLst/>
            <a:cxnLst/>
            <a:rect r="r" b="b" t="t" l="l"/>
            <a:pathLst>
              <a:path h="4587006" w="5569212">
                <a:moveTo>
                  <a:pt x="0" y="0"/>
                </a:moveTo>
                <a:lnTo>
                  <a:pt x="5569213" y="0"/>
                </a:lnTo>
                <a:lnTo>
                  <a:pt x="5569213" y="4587006"/>
                </a:lnTo>
                <a:lnTo>
                  <a:pt x="0" y="4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9445425" cy="4218255"/>
            <a:chOff x="0" y="0"/>
            <a:chExt cx="12593899" cy="562433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2400"/>
              <a:ext cx="12593899" cy="320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Future Roadmap Overview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544926"/>
              <a:ext cx="12593899" cy="2079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In this section, we will explore the exciting advancements in our service offerings and technology.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6834671"/>
            <a:ext cx="2298127" cy="18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AI-based optimization for enhanced performance and efficiency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8746" y="6851181"/>
            <a:ext cx="2617503" cy="18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Multi-cloud support to maximize flexibility and scalability for clients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51998" y="6851181"/>
            <a:ext cx="2793159" cy="18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Development of self-healing infrastructure to ensure high availability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8991" y="6851181"/>
            <a:ext cx="2888972" cy="148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Integration of real-time analytics for proactive decision-making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41797" y="6834671"/>
            <a:ext cx="2617503" cy="18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Future feature enhancements based on user feedback and market trends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8737" y="1028700"/>
            <a:ext cx="15951844" cy="3851740"/>
            <a:chOff x="0" y="0"/>
            <a:chExt cx="2471358" cy="596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1358" cy="596735"/>
            </a:xfrm>
            <a:custGeom>
              <a:avLst/>
              <a:gdLst/>
              <a:ahLst/>
              <a:cxnLst/>
              <a:rect r="r" b="b" t="t" l="l"/>
              <a:pathLst>
                <a:path h="596735" w="2471358">
                  <a:moveTo>
                    <a:pt x="0" y="0"/>
                  </a:moveTo>
                  <a:lnTo>
                    <a:pt x="2471358" y="0"/>
                  </a:lnTo>
                  <a:lnTo>
                    <a:pt x="2471358" y="596735"/>
                  </a:lnTo>
                  <a:lnTo>
                    <a:pt x="0" y="596735"/>
                  </a:lnTo>
                  <a:close/>
                </a:path>
              </a:pathLst>
            </a:custGeom>
            <a:blipFill>
              <a:blip r:embed="rId2"/>
              <a:stretch>
                <a:fillRect l="0" t="-87962" r="0" b="-8796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-446644" y="-72985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13370782" y="-72985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8737" y="6184832"/>
            <a:ext cx="767692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Thank You for Your Attention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43655" y="6184832"/>
            <a:ext cx="7676927" cy="2251550"/>
            <a:chOff x="0" y="0"/>
            <a:chExt cx="10235902" cy="30020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10235902" cy="1341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04"/>
                </a:lnSpc>
              </a:pPr>
              <a:r>
                <a:rPr lang="en-US" b="true" sz="308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Connect with Shivam Upadhyay for more information about ShivX and its features.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48812"/>
              <a:ext cx="10235902" cy="1253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04"/>
                </a:lnSpc>
              </a:pPr>
              <a:r>
                <a:rPr lang="en-US" sz="1926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ShivX is dedicated to </a:t>
              </a:r>
              <a:r>
                <a:rPr lang="en-US" b="true" sz="1926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transforming cloud infrastructure automation</a:t>
              </a:r>
              <a:r>
                <a:rPr lang="en-US" sz="1926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 for businesses. Feel free to reach out with any questions, insights, or to explore collaboration opportunities in cloud technology.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34633" y="-34357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74581" y="6089212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2927557" y="7913536"/>
            <a:ext cx="1952122" cy="0"/>
          </a:xfrm>
          <a:prstGeom prst="line">
            <a:avLst/>
          </a:prstGeom>
          <a:ln cap="rnd" w="9525">
            <a:solidFill>
              <a:srgbClr val="E4E2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239844" y="7913536"/>
            <a:ext cx="1952122" cy="0"/>
          </a:xfrm>
          <a:prstGeom prst="line">
            <a:avLst/>
          </a:prstGeom>
          <a:ln cap="rnd" w="9525">
            <a:solidFill>
              <a:srgbClr val="E4E2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6234015" y="7913536"/>
            <a:ext cx="1952122" cy="0"/>
          </a:xfrm>
          <a:prstGeom prst="line">
            <a:avLst/>
          </a:prstGeom>
          <a:ln cap="rnd" w="9525">
            <a:solidFill>
              <a:srgbClr val="E4E2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9679530" y="7913536"/>
            <a:ext cx="1952122" cy="0"/>
          </a:xfrm>
          <a:prstGeom prst="line">
            <a:avLst/>
          </a:prstGeom>
          <a:ln cap="rnd" w="9525">
            <a:solidFill>
              <a:srgbClr val="E4E2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13387707" y="7834545"/>
            <a:ext cx="1952122" cy="0"/>
          </a:xfrm>
          <a:prstGeom prst="line">
            <a:avLst/>
          </a:prstGeom>
          <a:ln cap="rnd" w="9525">
            <a:solidFill>
              <a:srgbClr val="E4E2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574399" y="838200"/>
            <a:ext cx="5569212" cy="4587006"/>
          </a:xfrm>
          <a:custGeom>
            <a:avLst/>
            <a:gdLst/>
            <a:ahLst/>
            <a:cxnLst/>
            <a:rect r="r" b="b" t="t" l="l"/>
            <a:pathLst>
              <a:path h="4587006" w="5569212">
                <a:moveTo>
                  <a:pt x="0" y="0"/>
                </a:moveTo>
                <a:lnTo>
                  <a:pt x="5569213" y="0"/>
                </a:lnTo>
                <a:lnTo>
                  <a:pt x="5569213" y="4587006"/>
                </a:lnTo>
                <a:lnTo>
                  <a:pt x="0" y="4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9445425" cy="4289432"/>
            <a:chOff x="0" y="0"/>
            <a:chExt cx="12593899" cy="57192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2875"/>
              <a:ext cx="12593899" cy="4125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12"/>
                </a:lnSpc>
              </a:pPr>
              <a:r>
                <a:rPr lang="en-US" b="true" sz="7912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Understanding Infrastructure Setup Challenges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470113"/>
              <a:ext cx="12593899" cy="1249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</a:pPr>
              <a:r>
                <a:rPr lang="en-US" sz="292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Let's explore the key issues faced in manual infrastructure setup and their implications for efficiency.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6834671"/>
            <a:ext cx="2298127" cy="148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Time consumption during manual setup processes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8746" y="6851181"/>
            <a:ext cx="2617503" cy="111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High potential for human error and oversight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51998" y="6851181"/>
            <a:ext cx="2793159" cy="111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Limited flexibility in configuration and scaling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8991" y="6851181"/>
            <a:ext cx="2888972" cy="148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Inconsistent deployment across different environments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41797" y="6834671"/>
            <a:ext cx="2617503" cy="18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Difficulty in maintaining security and compliance standards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117672" y="-19667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7976" y="1895445"/>
            <a:ext cx="9323039" cy="6494127"/>
            <a:chOff x="0" y="0"/>
            <a:chExt cx="12430718" cy="86588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30718" cy="64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2"/>
                </a:lnSpc>
              </a:pPr>
              <a:r>
                <a:rPr lang="en-US" b="true" sz="316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AI-Powered Cloud Solution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56376"/>
              <a:ext cx="12430718" cy="3212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418"/>
                </a:lnSpc>
              </a:pPr>
              <a:r>
                <a:rPr lang="en-US" sz="4937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Transforming Infrastructure Management with AI for Enhanced Efficiency and Security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03080"/>
              <a:ext cx="12430718" cy="136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8"/>
                </a:lnSpc>
              </a:pPr>
              <a:r>
                <a:rPr lang="en-US" sz="316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Our solution revolutionizes how clients manage cloud infrastructure effectively.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145376"/>
              <a:ext cx="12430718" cy="1513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3"/>
                </a:lnSpc>
              </a:pPr>
              <a:r>
                <a:rPr lang="en-US" sz="231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By leveraging cutting-edge AI technology, we enable clients to automate </a:t>
              </a:r>
              <a:r>
                <a:rPr lang="en-US" b="true" sz="231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complex setup processes</a:t>
              </a:r>
              <a:r>
                <a:rPr lang="en-US" sz="231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, resulting in increased efficiency, reduced errors, and enhanced security across their cloud environments.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914909"/>
              <a:ext cx="12430718" cy="0"/>
            </a:xfrm>
            <a:prstGeom prst="line">
              <a:avLst/>
            </a:prstGeom>
            <a:ln cap="rnd" w="12700">
              <a:solidFill>
                <a:srgbClr val="E4E2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63852" y="1028700"/>
            <a:ext cx="4352508" cy="8229600"/>
            <a:chOff x="0" y="0"/>
            <a:chExt cx="3371850" cy="637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33464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346450">
                  <a:moveTo>
                    <a:pt x="3346450" y="6350000"/>
                  </a:moveTo>
                  <a:lnTo>
                    <a:pt x="1403350" y="6350000"/>
                  </a:lnTo>
                  <a:cubicBezTo>
                    <a:pt x="628650" y="6350000"/>
                    <a:pt x="0" y="5721350"/>
                    <a:pt x="0" y="4946650"/>
                  </a:cubicBezTo>
                  <a:lnTo>
                    <a:pt x="0" y="0"/>
                  </a:lnTo>
                  <a:lnTo>
                    <a:pt x="1849120" y="0"/>
                  </a:lnTo>
                  <a:cubicBezTo>
                    <a:pt x="2675890" y="0"/>
                    <a:pt x="3346450" y="670560"/>
                    <a:pt x="3346450" y="1497330"/>
                  </a:cubicBezTo>
                  <a:lnTo>
                    <a:pt x="3346450" y="6350000"/>
                  </a:lnTo>
                  <a:lnTo>
                    <a:pt x="3346450" y="6350000"/>
                  </a:lnTo>
                  <a:close/>
                </a:path>
              </a:pathLst>
            </a:custGeom>
            <a:blipFill>
              <a:blip r:embed="rId6"/>
              <a:stretch>
                <a:fillRect l="-92403" t="0" r="-9240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71850" cy="6375400"/>
            </a:xfrm>
            <a:custGeom>
              <a:avLst/>
              <a:gdLst/>
              <a:ahLst/>
              <a:cxnLst/>
              <a:rect r="r" b="b" t="t" l="l"/>
              <a:pathLst>
                <a:path h="6375400" w="3371850">
                  <a:moveTo>
                    <a:pt x="3371850" y="6375400"/>
                  </a:moveTo>
                  <a:lnTo>
                    <a:pt x="1416050" y="6375400"/>
                  </a:lnTo>
                  <a:cubicBezTo>
                    <a:pt x="635000" y="6375400"/>
                    <a:pt x="0" y="5740400"/>
                    <a:pt x="0" y="4959350"/>
                  </a:cubicBezTo>
                  <a:lnTo>
                    <a:pt x="0" y="0"/>
                  </a:lnTo>
                  <a:lnTo>
                    <a:pt x="1861820" y="0"/>
                  </a:lnTo>
                  <a:cubicBezTo>
                    <a:pt x="2694940" y="0"/>
                    <a:pt x="3371850" y="676910"/>
                    <a:pt x="3371850" y="1510030"/>
                  </a:cubicBezTo>
                  <a:lnTo>
                    <a:pt x="3371850" y="6375400"/>
                  </a:lnTo>
                  <a:lnTo>
                    <a:pt x="3371850" y="6375400"/>
                  </a:lnTo>
                  <a:close/>
                  <a:moveTo>
                    <a:pt x="25400" y="25400"/>
                  </a:moveTo>
                  <a:lnTo>
                    <a:pt x="25400" y="4959350"/>
                  </a:lnTo>
                  <a:cubicBezTo>
                    <a:pt x="25400" y="5726430"/>
                    <a:pt x="648970" y="6350000"/>
                    <a:pt x="1416050" y="6350000"/>
                  </a:cubicBezTo>
                  <a:lnTo>
                    <a:pt x="3345180" y="6350000"/>
                  </a:lnTo>
                  <a:lnTo>
                    <a:pt x="3345180" y="1510030"/>
                  </a:lnTo>
                  <a:cubicBezTo>
                    <a:pt x="3346450" y="690880"/>
                    <a:pt x="2679700" y="25400"/>
                    <a:pt x="1861820" y="25400"/>
                  </a:cubicBezTo>
                  <a:lnTo>
                    <a:pt x="25400" y="25400"/>
                  </a:lnTo>
                  <a:close/>
                </a:path>
              </a:pathLst>
            </a:custGeom>
            <a:solidFill>
              <a:srgbClr val="E4E2D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33557" y="-112924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1" y="0"/>
                </a:lnTo>
                <a:lnTo>
                  <a:pt x="5363861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3857696" y="-112924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1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1" y="5610296"/>
                </a:lnTo>
                <a:lnTo>
                  <a:pt x="5363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82952" y="1028700"/>
            <a:ext cx="4076348" cy="3631656"/>
          </a:xfrm>
          <a:custGeom>
            <a:avLst/>
            <a:gdLst/>
            <a:ahLst/>
            <a:cxnLst/>
            <a:rect r="r" b="b" t="t" l="l"/>
            <a:pathLst>
              <a:path h="3631656" w="4076348">
                <a:moveTo>
                  <a:pt x="0" y="0"/>
                </a:moveTo>
                <a:lnTo>
                  <a:pt x="4076348" y="0"/>
                </a:lnTo>
                <a:lnTo>
                  <a:pt x="4076348" y="3631656"/>
                </a:lnTo>
                <a:lnTo>
                  <a:pt x="0" y="3631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11145476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Key Features of ShivX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Server deployment for rapid infrastructure setup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6826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Network configuration for seamless connectivity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74176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Security hardening to protect client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346723"/>
            <a:ext cx="4365393" cy="151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</a:pPr>
            <a:r>
              <a:rPr lang="en-US" sz="2354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Deploy servers quickly with automated templates, reducing setup time and minimizing human error.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01438" y="7346723"/>
            <a:ext cx="4470781" cy="151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  <a:r>
              <a:rPr lang="en-US" sz="2354" strike="noStrike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Configure networks effortlessly, ensuring optimal performance and reliable communication between resources.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74176" y="7346723"/>
            <a:ext cx="4365393" cy="189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  <a:r>
              <a:rPr lang="en-US" sz="2354" strike="noStrike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Implement robust security measures automatically, safeguarding infrastructure against potential threats and vulnerabilities.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33557" y="-112924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1" y="0"/>
                </a:lnTo>
                <a:lnTo>
                  <a:pt x="5363861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3857696" y="-112924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1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1" y="5610296"/>
                </a:lnTo>
                <a:lnTo>
                  <a:pt x="5363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82952" y="1028700"/>
            <a:ext cx="4076348" cy="3631656"/>
          </a:xfrm>
          <a:custGeom>
            <a:avLst/>
            <a:gdLst/>
            <a:ahLst/>
            <a:cxnLst/>
            <a:rect r="r" b="b" t="t" l="l"/>
            <a:pathLst>
              <a:path h="3631656" w="4076348">
                <a:moveTo>
                  <a:pt x="0" y="0"/>
                </a:moveTo>
                <a:lnTo>
                  <a:pt x="4076348" y="0"/>
                </a:lnTo>
                <a:lnTo>
                  <a:pt x="4076348" y="3631656"/>
                </a:lnTo>
                <a:lnTo>
                  <a:pt x="0" y="3631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11145476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Target Audience for ShivX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IT Consultants driving cloud solutions for clients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6826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Managed Service Providers enhancing service offerings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74176" y="5610225"/>
            <a:ext cx="4365393" cy="128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Enterprises seeking scalable infrastructure solutions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346723"/>
            <a:ext cx="4365393" cy="1132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</a:pPr>
            <a:r>
              <a:rPr lang="en-US" sz="2354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IT consultants leverage ShivX to deliver </a:t>
            </a:r>
            <a:r>
              <a:rPr lang="en-US" b="true" sz="2354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efficient cloud</a:t>
            </a:r>
            <a:r>
              <a:rPr lang="en-US" sz="2354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solutions tailored to their clients' needs.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01438" y="7346723"/>
            <a:ext cx="4470781" cy="151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  <a:r>
              <a:rPr lang="en-US" sz="2354" strike="noStrike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MSPs utilize ShivX to improve client satisfaction through </a:t>
            </a:r>
            <a:r>
              <a:rPr lang="en-US" b="true" sz="2354" strike="noStrike" u="none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automated infrastructure</a:t>
            </a:r>
            <a:r>
              <a:rPr lang="en-US" sz="2354" strike="noStrike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management and support.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74176" y="7346723"/>
            <a:ext cx="4365393" cy="189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  <a:r>
              <a:rPr lang="en-US" sz="2354" strike="noStrike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Enterprises adopt ShivX to achieve </a:t>
            </a:r>
            <a:r>
              <a:rPr lang="en-US" b="true" sz="2354" strike="noStrike" u="none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cost-effective scalability</a:t>
            </a:r>
            <a:r>
              <a:rPr lang="en-US" sz="2354" strike="noStrike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and reliable IT infrastructure across their operations.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33557" y="-112924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1" y="0"/>
                </a:lnTo>
                <a:lnTo>
                  <a:pt x="5363861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3857696" y="-112924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1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1" y="5610296"/>
                </a:lnTo>
                <a:lnTo>
                  <a:pt x="5363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82952" y="1028700"/>
            <a:ext cx="4076348" cy="3631656"/>
          </a:xfrm>
          <a:custGeom>
            <a:avLst/>
            <a:gdLst/>
            <a:ahLst/>
            <a:cxnLst/>
            <a:rect r="r" b="b" t="t" l="l"/>
            <a:pathLst>
              <a:path h="3631656" w="4076348">
                <a:moveTo>
                  <a:pt x="0" y="0"/>
                </a:moveTo>
                <a:lnTo>
                  <a:pt x="4076348" y="0"/>
                </a:lnTo>
                <a:lnTo>
                  <a:pt x="4076348" y="3631656"/>
                </a:lnTo>
                <a:lnTo>
                  <a:pt x="0" y="3631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11145476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Tech Stack Overview for ShivX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Cloud providers: AWS, Azure, and GCP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6826" y="5610225"/>
            <a:ext cx="4365393" cy="128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Infrastructure as Code tools: Terraform and Ansible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74176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Container orchestration and programming languages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337198"/>
            <a:ext cx="4365393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AWS, Azure, and GCP provide scalable cloud solutions for diverse client needs.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01438" y="7337198"/>
            <a:ext cx="4470781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Terraform and Ansible enable automated infrastructure management and deployment efficiency.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74176" y="7337198"/>
            <a:ext cx="4365393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Kubernetes orchestrates containerized applications, while Python and Node.js support backend development.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44040" y="4231323"/>
            <a:ext cx="9834829" cy="5739019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-2188550" y="1028700"/>
            <a:ext cx="9350801" cy="9780409"/>
          </a:xfrm>
          <a:custGeom>
            <a:avLst/>
            <a:gdLst/>
            <a:ahLst/>
            <a:cxnLst/>
            <a:rect r="r" b="b" t="t" l="l"/>
            <a:pathLst>
              <a:path h="9780409" w="9350801">
                <a:moveTo>
                  <a:pt x="9350801" y="0"/>
                </a:moveTo>
                <a:lnTo>
                  <a:pt x="0" y="0"/>
                </a:lnTo>
                <a:lnTo>
                  <a:pt x="0" y="9780409"/>
                </a:lnTo>
                <a:lnTo>
                  <a:pt x="9350801" y="9780409"/>
                </a:lnTo>
                <a:lnTo>
                  <a:pt x="93508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77667"/>
            <a:ext cx="6832987" cy="461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0"/>
              </a:lnSpc>
            </a:pPr>
            <a:r>
              <a:rPr lang="en-US" b="true" sz="7575">
                <a:solidFill>
                  <a:srgbClr val="FFFFFF"/>
                </a:solidFill>
                <a:latin typeface="Play Bold"/>
                <a:ea typeface="Play Bold"/>
                <a:cs typeface="Play Bold"/>
                <a:sym typeface="Play Bold"/>
              </a:rPr>
              <a:t>Understanding Infrastructure Automation 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922687"/>
            <a:ext cx="5692095" cy="33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5"/>
              </a:lnSpc>
            </a:pPr>
            <a:r>
              <a:rPr lang="en-US" sz="2073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Source: ShivX Internal Research Team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874844" y="1028700"/>
            <a:ext cx="8384456" cy="2348327"/>
            <a:chOff x="0" y="0"/>
            <a:chExt cx="11179274" cy="31311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1179274" cy="1127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Visual representation of the seamless automation process in cloud infrastructure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81067"/>
              <a:ext cx="11179274" cy="1550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The chart illustrates how users interact with the app, which communicates with cloud APIs to create robust infrastructure seamlessly and efficiently for clients.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1826" y="769220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6"/>
                </a:lnTo>
                <a:lnTo>
                  <a:pt x="0" y="3374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62251" y="3775720"/>
            <a:ext cx="7134501" cy="7462284"/>
          </a:xfrm>
          <a:custGeom>
            <a:avLst/>
            <a:gdLst/>
            <a:ahLst/>
            <a:cxnLst/>
            <a:rect r="r" b="b" t="t" l="l"/>
            <a:pathLst>
              <a:path h="7462284" w="7134501">
                <a:moveTo>
                  <a:pt x="7134501" y="0"/>
                </a:moveTo>
                <a:lnTo>
                  <a:pt x="0" y="0"/>
                </a:lnTo>
                <a:lnTo>
                  <a:pt x="0" y="7462284"/>
                </a:lnTo>
                <a:lnTo>
                  <a:pt x="7134501" y="7462284"/>
                </a:lnTo>
                <a:lnTo>
                  <a:pt x="71345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12164944" y="-1717658"/>
            <a:ext cx="7134501" cy="7462284"/>
          </a:xfrm>
          <a:custGeom>
            <a:avLst/>
            <a:gdLst/>
            <a:ahLst/>
            <a:cxnLst/>
            <a:rect r="r" b="b" t="t" l="l"/>
            <a:pathLst>
              <a:path h="7462284" w="7134501">
                <a:moveTo>
                  <a:pt x="7134501" y="0"/>
                </a:moveTo>
                <a:lnTo>
                  <a:pt x="0" y="0"/>
                </a:lnTo>
                <a:lnTo>
                  <a:pt x="0" y="7462284"/>
                </a:lnTo>
                <a:lnTo>
                  <a:pt x="7134501" y="7462284"/>
                </a:lnTo>
                <a:lnTo>
                  <a:pt x="71345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7664" y="2456678"/>
            <a:ext cx="7156184" cy="5373644"/>
          </a:xfrm>
          <a:custGeom>
            <a:avLst/>
            <a:gdLst/>
            <a:ahLst/>
            <a:cxnLst/>
            <a:rect r="r" b="b" t="t" l="l"/>
            <a:pathLst>
              <a:path h="5373644" w="7156184">
                <a:moveTo>
                  <a:pt x="0" y="0"/>
                </a:moveTo>
                <a:lnTo>
                  <a:pt x="7156185" y="0"/>
                </a:lnTo>
                <a:lnTo>
                  <a:pt x="7156185" y="5373644"/>
                </a:lnTo>
                <a:lnTo>
                  <a:pt x="0" y="5373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43749" y="1766486"/>
            <a:ext cx="7215551" cy="6754028"/>
            <a:chOff x="0" y="0"/>
            <a:chExt cx="9620734" cy="900537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8908284" cy="136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8"/>
                </a:lnSpc>
              </a:pPr>
              <a:r>
                <a:rPr lang="en-US" sz="316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Understanding the importance of redundancy and failover strategies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36427"/>
              <a:ext cx="9620734" cy="2878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51"/>
                </a:lnSpc>
              </a:pPr>
              <a:r>
                <a:rPr lang="en-US" b="true" sz="7349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99.99% uptime, High Availability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157010"/>
              <a:ext cx="9620734" cy="136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8"/>
                </a:lnSpc>
              </a:pPr>
              <a:r>
                <a:rPr lang="en-US" b="true" sz="316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Ensuring reliability and continuous access for clients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983912"/>
              <a:ext cx="9620734" cy="2021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3"/>
                </a:lnSpc>
              </a:pPr>
              <a:r>
                <a:rPr lang="en-US" sz="231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Implementing robust redundancy measures leads to a </a:t>
              </a:r>
              <a:r>
                <a:rPr lang="en-US" b="true" sz="231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remarkable uptime</a:t>
              </a:r>
              <a:r>
                <a:rPr lang="en-US" sz="231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 of 99.99%, demonstrating commitment to clients by guaranteeing reliable access and minimizing disruptions during unforeseen events.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117672" y="-19667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7976" y="1779804"/>
            <a:ext cx="9323039" cy="6725407"/>
            <a:chOff x="0" y="0"/>
            <a:chExt cx="12430718" cy="89672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30718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4"/>
                </a:lnSpc>
              </a:pPr>
              <a:r>
                <a:rPr lang="en-US" b="true" sz="292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Security Measures 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15101"/>
              <a:ext cx="12430718" cy="3734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78"/>
                </a:lnSpc>
              </a:pPr>
              <a:r>
                <a:rPr lang="en-US" sz="4291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Robust Security Approach: Comprehensive IAM, Firewall Rules, and Vulnerability Scanning for Cloud Infrastructure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902971"/>
              <a:ext cx="12430718" cy="1249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</a:pPr>
              <a:r>
                <a:rPr lang="en-US" sz="292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Implementing </a:t>
              </a:r>
              <a:r>
                <a:rPr lang="en-US" b="true" sz="2920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effective security measures</a:t>
              </a:r>
              <a:r>
                <a:rPr lang="en-US" sz="292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 is crucial for protecting cloud environments from potential threats.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509631"/>
              <a:ext cx="12430718" cy="1457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5"/>
                </a:lnSpc>
              </a:pPr>
              <a:r>
                <a:rPr lang="en-US" sz="2235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Our approach includes </a:t>
              </a:r>
              <a:r>
                <a:rPr lang="en-US" b="true" sz="2235">
                  <a:solidFill>
                    <a:srgbClr val="FFFFFF"/>
                  </a:solidFill>
                  <a:latin typeface="Play Bold"/>
                  <a:ea typeface="Play Bold"/>
                  <a:cs typeface="Play Bold"/>
                  <a:sym typeface="Play Bold"/>
                </a:rPr>
                <a:t>identity and access management (IAM)</a:t>
              </a:r>
              <a:r>
                <a:rPr lang="en-US" sz="2235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, strong firewall rules, and regular vulnerability scanning to ensure comprehensive protection against various cyber threats and to maintain data integrity.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5395749"/>
              <a:ext cx="12430718" cy="0"/>
            </a:xfrm>
            <a:prstGeom prst="line">
              <a:avLst/>
            </a:prstGeom>
            <a:ln cap="rnd" w="12700">
              <a:solidFill>
                <a:srgbClr val="E4E2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63852" y="1028700"/>
            <a:ext cx="4352508" cy="8229600"/>
            <a:chOff x="0" y="0"/>
            <a:chExt cx="3371850" cy="637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33464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346450">
                  <a:moveTo>
                    <a:pt x="3346450" y="6350000"/>
                  </a:moveTo>
                  <a:lnTo>
                    <a:pt x="1403350" y="6350000"/>
                  </a:lnTo>
                  <a:cubicBezTo>
                    <a:pt x="628650" y="6350000"/>
                    <a:pt x="0" y="5721350"/>
                    <a:pt x="0" y="4946650"/>
                  </a:cubicBezTo>
                  <a:lnTo>
                    <a:pt x="0" y="0"/>
                  </a:lnTo>
                  <a:lnTo>
                    <a:pt x="1849120" y="0"/>
                  </a:lnTo>
                  <a:cubicBezTo>
                    <a:pt x="2675890" y="0"/>
                    <a:pt x="3346450" y="670560"/>
                    <a:pt x="3346450" y="1497330"/>
                  </a:cubicBezTo>
                  <a:lnTo>
                    <a:pt x="3346450" y="6350000"/>
                  </a:lnTo>
                  <a:lnTo>
                    <a:pt x="3346450" y="6350000"/>
                  </a:lnTo>
                  <a:close/>
                </a:path>
              </a:pathLst>
            </a:custGeom>
            <a:blipFill>
              <a:blip r:embed="rId6"/>
              <a:stretch>
                <a:fillRect l="-92137" t="0" r="-9213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71850" cy="6375400"/>
            </a:xfrm>
            <a:custGeom>
              <a:avLst/>
              <a:gdLst/>
              <a:ahLst/>
              <a:cxnLst/>
              <a:rect r="r" b="b" t="t" l="l"/>
              <a:pathLst>
                <a:path h="6375400" w="3371850">
                  <a:moveTo>
                    <a:pt x="3371850" y="6375400"/>
                  </a:moveTo>
                  <a:lnTo>
                    <a:pt x="1416050" y="6375400"/>
                  </a:lnTo>
                  <a:cubicBezTo>
                    <a:pt x="635000" y="6375400"/>
                    <a:pt x="0" y="5740400"/>
                    <a:pt x="0" y="4959350"/>
                  </a:cubicBezTo>
                  <a:lnTo>
                    <a:pt x="0" y="0"/>
                  </a:lnTo>
                  <a:lnTo>
                    <a:pt x="1861820" y="0"/>
                  </a:lnTo>
                  <a:cubicBezTo>
                    <a:pt x="2694940" y="0"/>
                    <a:pt x="3371850" y="676910"/>
                    <a:pt x="3371850" y="1510030"/>
                  </a:cubicBezTo>
                  <a:lnTo>
                    <a:pt x="3371850" y="6375400"/>
                  </a:lnTo>
                  <a:lnTo>
                    <a:pt x="3371850" y="6375400"/>
                  </a:lnTo>
                  <a:close/>
                  <a:moveTo>
                    <a:pt x="25400" y="25400"/>
                  </a:moveTo>
                  <a:lnTo>
                    <a:pt x="25400" y="4959350"/>
                  </a:lnTo>
                  <a:cubicBezTo>
                    <a:pt x="25400" y="5726430"/>
                    <a:pt x="648970" y="6350000"/>
                    <a:pt x="1416050" y="6350000"/>
                  </a:cubicBezTo>
                  <a:lnTo>
                    <a:pt x="3345180" y="6350000"/>
                  </a:lnTo>
                  <a:lnTo>
                    <a:pt x="3345180" y="1510030"/>
                  </a:lnTo>
                  <a:cubicBezTo>
                    <a:pt x="3346450" y="690880"/>
                    <a:pt x="2679700" y="25400"/>
                    <a:pt x="1861820" y="25400"/>
                  </a:cubicBezTo>
                  <a:lnTo>
                    <a:pt x="25400" y="25400"/>
                  </a:lnTo>
                  <a:close/>
                </a:path>
              </a:pathLst>
            </a:custGeom>
            <a:solidFill>
              <a:srgbClr val="E4E2D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ShivX – Building Smart, Redundant Cloud Infrastructure</dc:description>
  <dc:identifier>DAGoESjZgcc</dc:identifier>
  <dcterms:modified xsi:type="dcterms:W3CDTF">2011-08-01T06:04:30Z</dcterms:modified>
  <cp:revision>1</cp:revision>
  <dc:title>Presentation - ShivX – Building Smart, Redundant Cloud Infrastructure</dc:title>
</cp:coreProperties>
</file>